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0200" y="0"/>
            <a:ext cx="9664700" cy="6858000"/>
          </a:xfrm>
        </p:spPr>
        <p:txBody>
          <a:bodyPr anchor="ctr"/>
          <a:lstStyle/>
          <a:p>
            <a:pPr algn="ctr"/>
            <a:r>
              <a:rPr lang="pl-PL" b="1" dirty="0" smtClean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Organizmy modyfikowane genetycznie</a:t>
            </a:r>
            <a:endParaRPr lang="pl-PL" b="1" dirty="0">
              <a:latin typeface="Bookerly" panose="02020602040305020204" pitchFamily="18" charset="0"/>
              <a:ea typeface="Bookerly" panose="02020602040305020204" pitchFamily="18" charset="0"/>
              <a:cs typeface="Bookerly" panose="020206020403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163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82600" y="117693"/>
            <a:ext cx="86614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dirty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W przemyśle:</a:t>
            </a:r>
          </a:p>
          <a:p>
            <a:r>
              <a:rPr lang="pl-PL" sz="3600" b="1" dirty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•	Produkcja dodatków do </a:t>
            </a:r>
            <a:r>
              <a:rPr lang="pl-PL" sz="3600" b="1" dirty="0" smtClean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żywności</a:t>
            </a:r>
          </a:p>
          <a:p>
            <a:r>
              <a:rPr lang="pl-PL" sz="3600" b="1" dirty="0" smtClean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(np</a:t>
            </a:r>
            <a:r>
              <a:rPr lang="pl-PL" sz="3600" b="1" dirty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. witamin, </a:t>
            </a:r>
            <a:r>
              <a:rPr lang="pl-PL" sz="3600" b="1" dirty="0" smtClean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barwników, </a:t>
            </a:r>
            <a:r>
              <a:rPr lang="pl-PL" sz="3600" b="1" dirty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aminokwasów, zagęszczaczy, substancji smakowych, konserwantów)</a:t>
            </a:r>
          </a:p>
          <a:p>
            <a:r>
              <a:rPr lang="pl-PL" sz="3600" b="1" dirty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•	Produkcja białek o znaczeniu przemysłowym </a:t>
            </a:r>
            <a:r>
              <a:rPr lang="pl-PL" sz="3600" b="1" dirty="0" smtClean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(np</a:t>
            </a:r>
            <a:r>
              <a:rPr lang="pl-PL" sz="3600" b="1" dirty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. reniny, katalazy, lipazy)</a:t>
            </a:r>
          </a:p>
          <a:p>
            <a:r>
              <a:rPr lang="pl-PL" sz="3600" b="1" dirty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•	Przemysł </a:t>
            </a:r>
            <a:r>
              <a:rPr lang="pl-PL" sz="3600" b="1" dirty="0" smtClean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celulozowy (np</a:t>
            </a:r>
            <a:r>
              <a:rPr lang="pl-PL" sz="3600" b="1" dirty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. bielenie papieru, rozkład twardego drewna)</a:t>
            </a:r>
          </a:p>
          <a:p>
            <a:r>
              <a:rPr lang="pl-PL" sz="3600" b="1" dirty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•	Produkcja środków ochrony roślin</a:t>
            </a:r>
          </a:p>
        </p:txBody>
      </p:sp>
    </p:spTree>
    <p:extLst>
      <p:ext uri="{BB962C8B-B14F-4D97-AF65-F5344CB8AC3E}">
        <p14:creationId xmlns:p14="http://schemas.microsoft.com/office/powerpoint/2010/main" val="909758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0"/>
            <a:ext cx="9286702" cy="68579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3200" b="1" dirty="0">
                <a:solidFill>
                  <a:schemeClr val="tx1"/>
                </a:solidFill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W ochronie środowiska:</a:t>
            </a:r>
          </a:p>
          <a:p>
            <a:pPr algn="ctr"/>
            <a:r>
              <a:rPr lang="pl-PL" sz="3200" b="1" dirty="0" smtClean="0">
                <a:solidFill>
                  <a:schemeClr val="tx1"/>
                </a:solidFill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Oczyszczanie </a:t>
            </a:r>
            <a:r>
              <a:rPr lang="pl-PL" sz="3200" b="1" dirty="0">
                <a:solidFill>
                  <a:schemeClr val="tx1"/>
                </a:solidFill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ścieków</a:t>
            </a:r>
          </a:p>
          <a:p>
            <a:pPr algn="ctr"/>
            <a:r>
              <a:rPr lang="pl-PL" sz="3200" b="1" dirty="0" err="1" smtClean="0">
                <a:solidFill>
                  <a:schemeClr val="tx1"/>
                </a:solidFill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Bioremediacja</a:t>
            </a:r>
            <a:endParaRPr lang="pl-PL" sz="3200" b="1" dirty="0">
              <a:solidFill>
                <a:schemeClr val="tx1"/>
              </a:solidFill>
              <a:latin typeface="Bookerly" panose="02020602040305020204" pitchFamily="18" charset="0"/>
              <a:ea typeface="Bookerly" panose="02020602040305020204" pitchFamily="18" charset="0"/>
              <a:cs typeface="Bookerly" panose="02020602040305020204" pitchFamily="18" charset="0"/>
            </a:endParaRPr>
          </a:p>
          <a:p>
            <a:pPr algn="ctr"/>
            <a:r>
              <a:rPr lang="pl-PL" sz="3200" b="1" dirty="0" smtClean="0">
                <a:solidFill>
                  <a:schemeClr val="tx1"/>
                </a:solidFill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Usuwanie </a:t>
            </a:r>
            <a:r>
              <a:rPr lang="pl-PL" sz="3200" b="1" dirty="0">
                <a:solidFill>
                  <a:schemeClr val="tx1"/>
                </a:solidFill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toksyn ze środowiska</a:t>
            </a:r>
          </a:p>
          <a:p>
            <a:pPr algn="ctr"/>
            <a:r>
              <a:rPr lang="pl-PL" sz="3200" b="1" dirty="0" smtClean="0">
                <a:solidFill>
                  <a:schemeClr val="tx1"/>
                </a:solidFill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Organizmy </a:t>
            </a:r>
            <a:r>
              <a:rPr lang="pl-PL" sz="3200" b="1" dirty="0">
                <a:solidFill>
                  <a:schemeClr val="tx1"/>
                </a:solidFill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pionierskie</a:t>
            </a:r>
          </a:p>
          <a:p>
            <a:pPr algn="ctr"/>
            <a:r>
              <a:rPr lang="pl-PL" sz="3200" b="1" dirty="0" smtClean="0">
                <a:solidFill>
                  <a:schemeClr val="tx1"/>
                </a:solidFill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Produkcja </a:t>
            </a:r>
            <a:r>
              <a:rPr lang="pl-PL" sz="3200" b="1" dirty="0">
                <a:solidFill>
                  <a:schemeClr val="tx1"/>
                </a:solidFill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biodegradowalnych plastików.</a:t>
            </a:r>
          </a:p>
          <a:p>
            <a:pPr algn="ctr"/>
            <a:endParaRPr lang="pl-PL" sz="2800" dirty="0">
              <a:solidFill>
                <a:schemeClr val="tx1"/>
              </a:solidFill>
              <a:latin typeface="Bookerly" panose="02020602040305020204" pitchFamily="18" charset="0"/>
              <a:ea typeface="Bookerly" panose="02020602040305020204" pitchFamily="18" charset="0"/>
              <a:cs typeface="Bookerly" panose="020206020403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823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62000" y="355600"/>
            <a:ext cx="8331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Organizmy modyfikowane </a:t>
            </a:r>
            <a:r>
              <a:rPr lang="pl-PL" sz="4000" b="1" dirty="0" smtClean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genetycznie</a:t>
            </a:r>
            <a:r>
              <a:rPr lang="pl-PL" sz="4000" b="1" dirty="0" smtClean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:</a:t>
            </a:r>
          </a:p>
          <a:p>
            <a:pPr algn="ctr"/>
            <a:endParaRPr lang="pl-PL" sz="4000" b="1" dirty="0">
              <a:latin typeface="Bookerly" panose="02020602040305020204" pitchFamily="18" charset="0"/>
              <a:ea typeface="Bookerly" panose="02020602040305020204" pitchFamily="18" charset="0"/>
              <a:cs typeface="Bookerly" panose="02020602040305020204" pitchFamily="18" charset="0"/>
            </a:endParaRPr>
          </a:p>
          <a:p>
            <a:r>
              <a:rPr lang="pl-PL" sz="4000" b="1" dirty="0" smtClean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GMM - </a:t>
            </a:r>
            <a:r>
              <a:rPr lang="pl-PL" sz="4000" b="1" dirty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mikroorganizmy modyfikowane genetycznie</a:t>
            </a:r>
          </a:p>
          <a:p>
            <a:r>
              <a:rPr lang="pl-PL" sz="4000" b="1" dirty="0" smtClean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GMP - </a:t>
            </a:r>
            <a:r>
              <a:rPr lang="pl-PL" sz="4000" b="1" dirty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rośliny modyfikowane genetycznie</a:t>
            </a:r>
          </a:p>
          <a:p>
            <a:r>
              <a:rPr lang="pl-PL" sz="4000" b="1" dirty="0" smtClean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GMA - </a:t>
            </a:r>
            <a:r>
              <a:rPr lang="pl-PL" sz="4000" b="1" dirty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zwierzęta modyfikowane genetycznie</a:t>
            </a:r>
          </a:p>
        </p:txBody>
      </p:sp>
    </p:spTree>
    <p:extLst>
      <p:ext uri="{BB962C8B-B14F-4D97-AF65-F5344CB8AC3E}">
        <p14:creationId xmlns:p14="http://schemas.microsoft.com/office/powerpoint/2010/main" val="1762147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68300" y="292100"/>
            <a:ext cx="9575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dirty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Inżynieria </a:t>
            </a:r>
            <a:r>
              <a:rPr lang="pl-PL" sz="3600" b="1" dirty="0" smtClean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genetyczna</a:t>
            </a:r>
          </a:p>
          <a:p>
            <a:pPr algn="ctr"/>
            <a:endParaRPr lang="pl-PL" sz="3600" b="1" dirty="0" smtClean="0">
              <a:latin typeface="Bookerly" panose="02020602040305020204" pitchFamily="18" charset="0"/>
              <a:ea typeface="Bookerly" panose="02020602040305020204" pitchFamily="18" charset="0"/>
              <a:cs typeface="Bookerly" panose="02020602040305020204" pitchFamily="18" charset="0"/>
            </a:endParaRPr>
          </a:p>
          <a:p>
            <a:r>
              <a:rPr lang="pl-PL" sz="3600" b="1" dirty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T</a:t>
            </a:r>
            <a:r>
              <a:rPr lang="pl-PL" sz="3600" b="1" dirty="0" smtClean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echniki </a:t>
            </a:r>
            <a:r>
              <a:rPr lang="pl-PL" sz="3600" b="1" dirty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rekombinowania DNA, eksperymentalna dziedzina z pogranicza genetyki i biologii molekularnej posługująca się zespołem różnorodnych technik, polegających na manipulowaniu DNA w celu uzyskania dziedzicznych zmian w komórkach lub całych organizmach. </a:t>
            </a:r>
          </a:p>
        </p:txBody>
      </p:sp>
    </p:spTree>
    <p:extLst>
      <p:ext uri="{BB962C8B-B14F-4D97-AF65-F5344CB8AC3E}">
        <p14:creationId xmlns:p14="http://schemas.microsoft.com/office/powerpoint/2010/main" val="289538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44500" y="179338"/>
            <a:ext cx="91821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b="1" dirty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Uzyskane tymi metodami nowe organizmy mogą być pozbawione konkretnego genu, mogą uzyskać całkiem nowy gen lub geny, pochodzące z zupełnie innego gatunku, lub też może zostać zwiększona lub zmniejszona ekspresja wybranego genu (ekspresja genów). Organizmy powstające w wyniku inżynierii genetycznej noszą nazwę organizmów transgenicznych lub GMO.</a:t>
            </a:r>
            <a:endParaRPr lang="pl-PL" sz="3600" b="1" dirty="0">
              <a:latin typeface="Bookerly" panose="02020602040305020204" pitchFamily="18" charset="0"/>
              <a:ea typeface="Bookerly" panose="02020602040305020204" pitchFamily="18" charset="0"/>
              <a:cs typeface="Bookerly" panose="020206020403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69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44500" y="117693"/>
            <a:ext cx="8636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b="1" dirty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Przykłady polskich osiągnięć w zakresie GMO</a:t>
            </a:r>
            <a:r>
              <a:rPr lang="pl-PL" sz="3600" b="1" dirty="0" smtClean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:</a:t>
            </a:r>
          </a:p>
          <a:p>
            <a:endParaRPr lang="pl-PL" sz="3600" b="1" dirty="0">
              <a:latin typeface="Bookerly" panose="02020602040305020204" pitchFamily="18" charset="0"/>
              <a:ea typeface="Bookerly" panose="02020602040305020204" pitchFamily="18" charset="0"/>
              <a:cs typeface="Bookerly" panose="02020602040305020204" pitchFamily="18" charset="0"/>
            </a:endParaRPr>
          </a:p>
          <a:p>
            <a:r>
              <a:rPr lang="pl-PL" sz="3600" b="1" dirty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S. </a:t>
            </a:r>
            <a:r>
              <a:rPr lang="pl-PL" sz="3600" b="1" dirty="0" err="1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Malepszy</a:t>
            </a:r>
            <a:r>
              <a:rPr lang="pl-PL" sz="3600" b="1" dirty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, Z. Przybecki- ogórek GM(wprowadzenie genu białka słodkiego smaku i otrzymanie słodkiego ogórka</a:t>
            </a:r>
            <a:r>
              <a:rPr lang="pl-PL" sz="3600" b="1" dirty="0" smtClean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).</a:t>
            </a:r>
          </a:p>
          <a:p>
            <a:endParaRPr lang="pl-PL" sz="3600" b="1" dirty="0">
              <a:latin typeface="Bookerly" panose="02020602040305020204" pitchFamily="18" charset="0"/>
              <a:ea typeface="Bookerly" panose="02020602040305020204" pitchFamily="18" charset="0"/>
              <a:cs typeface="Bookerly" panose="02020602040305020204" pitchFamily="18" charset="0"/>
            </a:endParaRPr>
          </a:p>
          <a:p>
            <a:r>
              <a:rPr lang="pl-PL" sz="3600" b="1" dirty="0" smtClean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P</a:t>
            </a:r>
            <a:r>
              <a:rPr lang="pl-PL" sz="3600" b="1" dirty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. Borowicz, A. </a:t>
            </a:r>
            <a:r>
              <a:rPr lang="pl-PL" sz="3600" b="1" dirty="0" err="1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Płucienniczak</a:t>
            </a:r>
            <a:r>
              <a:rPr lang="pl-PL" sz="3600" b="1" dirty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- </a:t>
            </a:r>
            <a:r>
              <a:rPr lang="pl-PL" sz="3600" b="1" dirty="0" err="1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gensulina</a:t>
            </a:r>
            <a:r>
              <a:rPr lang="pl-PL" sz="3600" b="1" dirty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 (opracowanie oryginalnej technologii produkcji i wprowadzenie do obrotu.</a:t>
            </a:r>
          </a:p>
        </p:txBody>
      </p:sp>
    </p:spTree>
    <p:extLst>
      <p:ext uri="{BB962C8B-B14F-4D97-AF65-F5344CB8AC3E}">
        <p14:creationId xmlns:p14="http://schemas.microsoft.com/office/powerpoint/2010/main" val="3206096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495300" y="989736"/>
            <a:ext cx="81661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 smtClean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A.B. Legocki- szczepionki jadalne przeciwko ludzkiemu wirusowemu zapaleniu wątroby otrzymane w roślinach.</a:t>
            </a:r>
          </a:p>
          <a:p>
            <a:r>
              <a:rPr lang="pl-PL" sz="3200" b="1" dirty="0" smtClean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P. Węgleński, A. Kraszewski- synteza i badania molekularne genu ludzkiej insuliny.</a:t>
            </a:r>
          </a:p>
          <a:p>
            <a:endParaRPr lang="pl-PL" sz="3200" b="1" dirty="0" smtClean="0">
              <a:latin typeface="Bookerly" panose="02020602040305020204" pitchFamily="18" charset="0"/>
              <a:ea typeface="Bookerly" panose="02020602040305020204" pitchFamily="18" charset="0"/>
              <a:cs typeface="Bookerly" panose="02020602040305020204" pitchFamily="18" charset="0"/>
            </a:endParaRPr>
          </a:p>
          <a:p>
            <a:r>
              <a:rPr lang="pl-PL" sz="3200" b="1" dirty="0" smtClean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J. Szopa- zastosowanie genetycznie zmodyfikowanego lnu do celów terapeutycznych i przemysłowych.</a:t>
            </a:r>
            <a:endParaRPr lang="pl-PL" sz="3200" b="1" dirty="0">
              <a:latin typeface="Bookerly" panose="02020602040305020204" pitchFamily="18" charset="0"/>
              <a:ea typeface="Bookerly" panose="02020602040305020204" pitchFamily="18" charset="0"/>
              <a:cs typeface="Bookerly" panose="020206020403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218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57200" y="598438"/>
            <a:ext cx="93091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 smtClean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J. </a:t>
            </a:r>
            <a:r>
              <a:rPr lang="pl-PL" sz="3200" b="1" dirty="0" smtClean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Zimny - </a:t>
            </a:r>
            <a:r>
              <a:rPr lang="pl-PL" sz="3200" b="1" dirty="0" smtClean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pszenżyto odporne na herbicyd.</a:t>
            </a:r>
          </a:p>
          <a:p>
            <a:r>
              <a:rPr lang="pl-PL" sz="3200" b="1" dirty="0" smtClean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R. Słomski, Z </a:t>
            </a:r>
            <a:r>
              <a:rPr lang="pl-PL" sz="3200" b="1" dirty="0" smtClean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Smorąg - </a:t>
            </a:r>
            <a:r>
              <a:rPr lang="pl-PL" sz="3200" b="1" dirty="0" smtClean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knurek o obniżonej barierze immunologicznej do celów ksenotransplantacji.</a:t>
            </a:r>
          </a:p>
          <a:p>
            <a:r>
              <a:rPr lang="pl-PL" sz="3200" b="1" dirty="0" smtClean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A. </a:t>
            </a:r>
            <a:r>
              <a:rPr lang="pl-PL" sz="3200" b="1" dirty="0" smtClean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Mackiewicz - </a:t>
            </a:r>
            <a:r>
              <a:rPr lang="pl-PL" sz="3200" b="1" dirty="0" smtClean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szczepionka przeciw czerniakowi.</a:t>
            </a:r>
          </a:p>
          <a:p>
            <a:r>
              <a:rPr lang="pl-PL" sz="3200" b="1" dirty="0" smtClean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E. </a:t>
            </a:r>
            <a:r>
              <a:rPr lang="pl-PL" sz="3200" b="1" dirty="0" smtClean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Zimoch-Guzowska - </a:t>
            </a:r>
            <a:r>
              <a:rPr lang="pl-PL" sz="3200" b="1" dirty="0" smtClean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ziemniak odporny na choroby wirusowe.</a:t>
            </a:r>
          </a:p>
          <a:p>
            <a:r>
              <a:rPr lang="pl-PL" sz="3200" b="1" dirty="0" smtClean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K. </a:t>
            </a:r>
            <a:r>
              <a:rPr lang="pl-PL" sz="3200" b="1" dirty="0" err="1" smtClean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Niemirowicz</a:t>
            </a:r>
            <a:r>
              <a:rPr lang="pl-PL" sz="3200" b="1" dirty="0" smtClean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- </a:t>
            </a:r>
            <a:r>
              <a:rPr lang="pl-PL" sz="3200" b="1" dirty="0" err="1" smtClean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Szczytt</a:t>
            </a:r>
            <a:r>
              <a:rPr lang="pl-PL" sz="3200" b="1" dirty="0" smtClean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 - </a:t>
            </a:r>
            <a:r>
              <a:rPr lang="pl-PL" sz="3200" b="1" dirty="0" smtClean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pomidor genetycznie zmodyfikowany.</a:t>
            </a:r>
            <a:endParaRPr lang="pl-PL" sz="3200" b="1" dirty="0">
              <a:latin typeface="Bookerly" panose="02020602040305020204" pitchFamily="18" charset="0"/>
              <a:ea typeface="Bookerly" panose="02020602040305020204" pitchFamily="18" charset="0"/>
              <a:cs typeface="Bookerly" panose="020206020403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784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508000" y="2813735"/>
            <a:ext cx="95885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000" b="1" dirty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Wykorzystanie GMM w medycynie, przemyśle i ochronie środowiska</a:t>
            </a:r>
          </a:p>
        </p:txBody>
      </p:sp>
    </p:spTree>
    <p:extLst>
      <p:ext uri="{BB962C8B-B14F-4D97-AF65-F5344CB8AC3E}">
        <p14:creationId xmlns:p14="http://schemas.microsoft.com/office/powerpoint/2010/main" val="4184912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282700" y="786537"/>
            <a:ext cx="75565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W medycynie:</a:t>
            </a:r>
          </a:p>
          <a:p>
            <a:r>
              <a:rPr lang="pl-PL" sz="4000" b="1" dirty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•	Produkcja białek człowieka </a:t>
            </a:r>
            <a:r>
              <a:rPr lang="pl-PL" sz="4000" b="1" dirty="0" smtClean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(np</a:t>
            </a:r>
            <a:r>
              <a:rPr lang="pl-PL" sz="4000" b="1" dirty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. hormony: insulina, somatotropina, czynników krzepliwości)</a:t>
            </a:r>
          </a:p>
          <a:p>
            <a:r>
              <a:rPr lang="pl-PL" sz="4000" b="1" dirty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•	Wytwarzanie szczepionek</a:t>
            </a:r>
          </a:p>
          <a:p>
            <a:r>
              <a:rPr lang="pl-PL" sz="4000" b="1" dirty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•	Terapia genowa</a:t>
            </a:r>
          </a:p>
          <a:p>
            <a:r>
              <a:rPr lang="pl-PL" sz="4000" b="1" dirty="0">
                <a:latin typeface="Bookerly" panose="02020602040305020204" pitchFamily="18" charset="0"/>
                <a:ea typeface="Bookerly" panose="02020602040305020204" pitchFamily="18" charset="0"/>
                <a:cs typeface="Bookerly" panose="02020602040305020204" pitchFamily="18" charset="0"/>
              </a:rPr>
              <a:t>•	Ksenotransplantacja</a:t>
            </a:r>
          </a:p>
        </p:txBody>
      </p:sp>
    </p:spTree>
    <p:extLst>
      <p:ext uri="{BB962C8B-B14F-4D97-AF65-F5344CB8AC3E}">
        <p14:creationId xmlns:p14="http://schemas.microsoft.com/office/powerpoint/2010/main" val="2947728402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</TotalTime>
  <Words>280</Words>
  <Application>Microsoft Office PowerPoint</Application>
  <PresentationFormat>Panoramiczny</PresentationFormat>
  <Paragraphs>42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Arial</vt:lpstr>
      <vt:lpstr>Bookerly</vt:lpstr>
      <vt:lpstr>Trebuchet MS</vt:lpstr>
      <vt:lpstr>Wingdings 3</vt:lpstr>
      <vt:lpstr>Faseta</vt:lpstr>
      <vt:lpstr>Organizmy modyfikowane genetycznie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Organizmy modyfikowane genetycznie</dc:title>
  <dc:creator>Użytkownik systemu Windows</dc:creator>
  <cp:lastModifiedBy>Użytkownik systemu Windows</cp:lastModifiedBy>
  <cp:revision>4</cp:revision>
  <dcterms:created xsi:type="dcterms:W3CDTF">2020-03-01T19:29:03Z</dcterms:created>
  <dcterms:modified xsi:type="dcterms:W3CDTF">2020-03-30T12:43:44Z</dcterms:modified>
</cp:coreProperties>
</file>